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Canva Sans Medium" charset="1" panose="020B0603030501040103"/>
      <p:regular r:id="rId14"/>
    </p:embeddedFont>
    <p:embeddedFont>
      <p:font typeface="Canva Sans Medium Italics" charset="1" panose="020B06030305010401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63904" y="2585881"/>
            <a:ext cx="6926950" cy="4346661"/>
          </a:xfrm>
          <a:custGeom>
            <a:avLst/>
            <a:gdLst/>
            <a:ahLst/>
            <a:cxnLst/>
            <a:rect r="r" b="b" t="t" l="l"/>
            <a:pathLst>
              <a:path h="4346661" w="6926950">
                <a:moveTo>
                  <a:pt x="0" y="0"/>
                </a:moveTo>
                <a:lnTo>
                  <a:pt x="6926950" y="0"/>
                </a:lnTo>
                <a:lnTo>
                  <a:pt x="6926950" y="4346661"/>
                </a:lnTo>
                <a:lnTo>
                  <a:pt x="0" y="4346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8019" y="2585881"/>
            <a:ext cx="4703572" cy="4346661"/>
          </a:xfrm>
          <a:custGeom>
            <a:avLst/>
            <a:gdLst/>
            <a:ahLst/>
            <a:cxnLst/>
            <a:rect r="r" b="b" t="t" l="l"/>
            <a:pathLst>
              <a:path h="4346661" w="4703572">
                <a:moveTo>
                  <a:pt x="0" y="0"/>
                </a:moveTo>
                <a:lnTo>
                  <a:pt x="4703571" y="0"/>
                </a:lnTo>
                <a:lnTo>
                  <a:pt x="4703571" y="4346661"/>
                </a:lnTo>
                <a:lnTo>
                  <a:pt x="0" y="43466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331590" y="7406981"/>
            <a:ext cx="7286942" cy="2640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000000"/>
                </a:solidFill>
                <a:latin typeface="Canva Sans Bold"/>
              </a:rPr>
              <a:t>Executive Report</a:t>
            </a:r>
          </a:p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Canva Sans Bold"/>
              </a:rPr>
              <a:t>Sebastian Bobeth</a:t>
            </a:r>
          </a:p>
          <a:p>
            <a:pPr algn="ctr">
              <a:lnSpc>
                <a:spcPts val="3499"/>
              </a:lnSpc>
            </a:pP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Canva Sans Bold"/>
              </a:rPr>
              <a:t>Ironhack Tech Challenge (Career Week)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183769" y="491650"/>
            <a:ext cx="5169059" cy="2094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000000"/>
                </a:solidFill>
                <a:latin typeface="Canva Sans Bold"/>
              </a:rPr>
              <a:t>How to power</a:t>
            </a:r>
          </a:p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Canva Sans Bold"/>
              </a:rPr>
              <a:t>COBIFY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8272" y="453339"/>
            <a:ext cx="3596873" cy="2257038"/>
          </a:xfrm>
          <a:custGeom>
            <a:avLst/>
            <a:gdLst/>
            <a:ahLst/>
            <a:cxnLst/>
            <a:rect r="r" b="b" t="t" l="l"/>
            <a:pathLst>
              <a:path h="2257038" w="3596873">
                <a:moveTo>
                  <a:pt x="0" y="0"/>
                </a:moveTo>
                <a:lnTo>
                  <a:pt x="3596872" y="0"/>
                </a:lnTo>
                <a:lnTo>
                  <a:pt x="3596872" y="2257038"/>
                </a:lnTo>
                <a:lnTo>
                  <a:pt x="0" y="22570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743697" y="3293703"/>
            <a:ext cx="10171506" cy="6776766"/>
          </a:xfrm>
          <a:custGeom>
            <a:avLst/>
            <a:gdLst/>
            <a:ahLst/>
            <a:cxnLst/>
            <a:rect r="r" b="b" t="t" l="l"/>
            <a:pathLst>
              <a:path h="6776766" w="10171506">
                <a:moveTo>
                  <a:pt x="0" y="0"/>
                </a:moveTo>
                <a:lnTo>
                  <a:pt x="10171505" y="0"/>
                </a:lnTo>
                <a:lnTo>
                  <a:pt x="10171505" y="6776766"/>
                </a:lnTo>
                <a:lnTo>
                  <a:pt x="0" y="67767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453569" y="933450"/>
            <a:ext cx="7277259" cy="103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Canva Sans Bold"/>
              </a:rPr>
              <a:t>Your Data Question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99467" y="5420976"/>
            <a:ext cx="6921637" cy="1261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nva Sans Bold"/>
              </a:rPr>
              <a:t>Shall Cobify switch the fuel type of cars from SP98 to E10?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9467" y="7072239"/>
            <a:ext cx="4387057" cy="149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Prices: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SP98: 1,46€/l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E10: 1,38€/l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8272" y="453339"/>
            <a:ext cx="3596873" cy="2257038"/>
          </a:xfrm>
          <a:custGeom>
            <a:avLst/>
            <a:gdLst/>
            <a:ahLst/>
            <a:cxnLst/>
            <a:rect r="r" b="b" t="t" l="l"/>
            <a:pathLst>
              <a:path h="2257038" w="3596873">
                <a:moveTo>
                  <a:pt x="0" y="0"/>
                </a:moveTo>
                <a:lnTo>
                  <a:pt x="3596872" y="0"/>
                </a:lnTo>
                <a:lnTo>
                  <a:pt x="3596872" y="2257038"/>
                </a:lnTo>
                <a:lnTo>
                  <a:pt x="0" y="22570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836250" y="3136955"/>
            <a:ext cx="9097818" cy="6868551"/>
          </a:xfrm>
          <a:custGeom>
            <a:avLst/>
            <a:gdLst/>
            <a:ahLst/>
            <a:cxnLst/>
            <a:rect r="r" b="b" t="t" l="l"/>
            <a:pathLst>
              <a:path h="6868551" w="9097818">
                <a:moveTo>
                  <a:pt x="0" y="0"/>
                </a:moveTo>
                <a:lnTo>
                  <a:pt x="9097818" y="0"/>
                </a:lnTo>
                <a:lnTo>
                  <a:pt x="9097818" y="6868551"/>
                </a:lnTo>
                <a:lnTo>
                  <a:pt x="0" y="68685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238316" y="933450"/>
            <a:ext cx="3707765" cy="103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Canva Sans Bold"/>
              </a:rPr>
              <a:t>Your Data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133786" y="3941356"/>
            <a:ext cx="6921637" cy="1901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nva Sans Bold"/>
              </a:rPr>
              <a:t>You collected data on several hundred trips with gas types SP98 and E10.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33786" y="6479351"/>
            <a:ext cx="6563827" cy="3526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Variables included: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Distance (km)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Average speed (km/h)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Consume (l / 100 km)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Temperatue (inside / outside)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Weather (sunny / rainy, snowy)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nva Sans"/>
              </a:rPr>
              <a:t>AC usage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4315209"/>
            <a:ext cx="7474602" cy="5735622"/>
          </a:xfrm>
          <a:custGeom>
            <a:avLst/>
            <a:gdLst/>
            <a:ahLst/>
            <a:cxnLst/>
            <a:rect r="r" b="b" t="t" l="l"/>
            <a:pathLst>
              <a:path h="5735622" w="7474602">
                <a:moveTo>
                  <a:pt x="0" y="0"/>
                </a:moveTo>
                <a:lnTo>
                  <a:pt x="7474602" y="0"/>
                </a:lnTo>
                <a:lnTo>
                  <a:pt x="7474602" y="5735623"/>
                </a:lnTo>
                <a:lnTo>
                  <a:pt x="0" y="5735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31" t="0" r="-63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18272" y="453339"/>
            <a:ext cx="3596873" cy="2257038"/>
          </a:xfrm>
          <a:custGeom>
            <a:avLst/>
            <a:gdLst/>
            <a:ahLst/>
            <a:cxnLst/>
            <a:rect r="r" b="b" t="t" l="l"/>
            <a:pathLst>
              <a:path h="2257038" w="3596873">
                <a:moveTo>
                  <a:pt x="0" y="0"/>
                </a:moveTo>
                <a:lnTo>
                  <a:pt x="3596872" y="0"/>
                </a:lnTo>
                <a:lnTo>
                  <a:pt x="3596872" y="2257038"/>
                </a:lnTo>
                <a:lnTo>
                  <a:pt x="0" y="22570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55482" y="4315209"/>
            <a:ext cx="7461275" cy="5735622"/>
          </a:xfrm>
          <a:custGeom>
            <a:avLst/>
            <a:gdLst/>
            <a:ahLst/>
            <a:cxnLst/>
            <a:rect r="r" b="b" t="t" l="l"/>
            <a:pathLst>
              <a:path h="5735622" w="7461275">
                <a:moveTo>
                  <a:pt x="0" y="0"/>
                </a:moveTo>
                <a:lnTo>
                  <a:pt x="7461275" y="0"/>
                </a:lnTo>
                <a:lnTo>
                  <a:pt x="7461275" y="5735623"/>
                </a:lnTo>
                <a:lnTo>
                  <a:pt x="0" y="57356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76964" y="933450"/>
            <a:ext cx="8830469" cy="103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Canva Sans Bold"/>
              </a:rPr>
              <a:t>Exploring the fuel types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538187" y="2653227"/>
            <a:ext cx="13140520" cy="1261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nva Sans Bold"/>
              </a:rPr>
              <a:t>The average trip length was a bit higher for trips with E10, while the relative trip costs were a tiny bit lower.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8272" y="453339"/>
            <a:ext cx="3596873" cy="2257038"/>
          </a:xfrm>
          <a:custGeom>
            <a:avLst/>
            <a:gdLst/>
            <a:ahLst/>
            <a:cxnLst/>
            <a:rect r="r" b="b" t="t" l="l"/>
            <a:pathLst>
              <a:path h="2257038" w="3596873">
                <a:moveTo>
                  <a:pt x="0" y="0"/>
                </a:moveTo>
                <a:lnTo>
                  <a:pt x="3596872" y="0"/>
                </a:lnTo>
                <a:lnTo>
                  <a:pt x="3596872" y="2257038"/>
                </a:lnTo>
                <a:lnTo>
                  <a:pt x="0" y="22570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651901" y="2125706"/>
            <a:ext cx="10373390" cy="8161294"/>
          </a:xfrm>
          <a:custGeom>
            <a:avLst/>
            <a:gdLst/>
            <a:ahLst/>
            <a:cxnLst/>
            <a:rect r="r" b="b" t="t" l="l"/>
            <a:pathLst>
              <a:path h="8161294" w="10373390">
                <a:moveTo>
                  <a:pt x="0" y="0"/>
                </a:moveTo>
                <a:lnTo>
                  <a:pt x="10373390" y="0"/>
                </a:lnTo>
                <a:lnTo>
                  <a:pt x="10373390" y="8161294"/>
                </a:lnTo>
                <a:lnTo>
                  <a:pt x="0" y="81612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676964" y="933450"/>
            <a:ext cx="8830469" cy="103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Canva Sans Bold"/>
              </a:rPr>
              <a:t>Exploring the fuel types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7644" y="4084469"/>
            <a:ext cx="6094913" cy="3237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75"/>
              </a:lnSpc>
            </a:pPr>
            <a:r>
              <a:rPr lang="en-US" sz="3053">
                <a:solidFill>
                  <a:srgbClr val="000000"/>
                </a:solidFill>
                <a:latin typeface="Canva Sans Bold"/>
              </a:rPr>
              <a:t>But does this lead to significant savings?</a:t>
            </a:r>
          </a:p>
          <a:p>
            <a:pPr>
              <a:lnSpc>
                <a:spcPts val="4275"/>
              </a:lnSpc>
            </a:pPr>
          </a:p>
          <a:p>
            <a:pPr>
              <a:lnSpc>
                <a:spcPts val="4275"/>
              </a:lnSpc>
              <a:spcBef>
                <a:spcPct val="0"/>
              </a:spcBef>
            </a:pPr>
            <a:r>
              <a:rPr lang="en-US" sz="3053">
                <a:solidFill>
                  <a:srgbClr val="000000"/>
                </a:solidFill>
                <a:latin typeface="Canva Sans Bold"/>
              </a:rPr>
              <a:t>The picture is not quite clear yet.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8272" y="453339"/>
            <a:ext cx="3596873" cy="2257038"/>
          </a:xfrm>
          <a:custGeom>
            <a:avLst/>
            <a:gdLst/>
            <a:ahLst/>
            <a:cxnLst/>
            <a:rect r="r" b="b" t="t" l="l"/>
            <a:pathLst>
              <a:path h="2257038" w="3596873">
                <a:moveTo>
                  <a:pt x="0" y="0"/>
                </a:moveTo>
                <a:lnTo>
                  <a:pt x="3596872" y="0"/>
                </a:lnTo>
                <a:lnTo>
                  <a:pt x="3596872" y="2257038"/>
                </a:lnTo>
                <a:lnTo>
                  <a:pt x="0" y="22570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3209211"/>
            <a:ext cx="10404955" cy="7077789"/>
          </a:xfrm>
          <a:custGeom>
            <a:avLst/>
            <a:gdLst/>
            <a:ahLst/>
            <a:cxnLst/>
            <a:rect r="r" b="b" t="t" l="l"/>
            <a:pathLst>
              <a:path h="7077789" w="10404955">
                <a:moveTo>
                  <a:pt x="0" y="0"/>
                </a:moveTo>
                <a:lnTo>
                  <a:pt x="10404955" y="0"/>
                </a:lnTo>
                <a:lnTo>
                  <a:pt x="10404955" y="7077789"/>
                </a:lnTo>
                <a:lnTo>
                  <a:pt x="0" y="7077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8659" y="6282977"/>
            <a:ext cx="1336210" cy="1180724"/>
          </a:xfrm>
          <a:custGeom>
            <a:avLst/>
            <a:gdLst/>
            <a:ahLst/>
            <a:cxnLst/>
            <a:rect r="r" b="b" t="t" l="l"/>
            <a:pathLst>
              <a:path h="1180724" w="1336210">
                <a:moveTo>
                  <a:pt x="0" y="0"/>
                </a:moveTo>
                <a:lnTo>
                  <a:pt x="1336210" y="0"/>
                </a:lnTo>
                <a:lnTo>
                  <a:pt x="1336210" y="1180724"/>
                </a:lnTo>
                <a:lnTo>
                  <a:pt x="0" y="118072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315144" y="933450"/>
            <a:ext cx="13972856" cy="2094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Canva Sans Bold"/>
              </a:rPr>
              <a:t>Predicting relative trip costs with a machine learning (OLS) model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64387" y="4156031"/>
            <a:ext cx="6094913" cy="4540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75"/>
              </a:lnSpc>
            </a:pPr>
            <a:r>
              <a:rPr lang="en-US" sz="3053">
                <a:solidFill>
                  <a:srgbClr val="000000"/>
                </a:solidFill>
                <a:latin typeface="Canva Sans Bold"/>
              </a:rPr>
              <a:t>Gas type is only the fifth most important feature for predicting the relative costs of a trip</a:t>
            </a:r>
          </a:p>
          <a:p>
            <a:pPr>
              <a:lnSpc>
                <a:spcPts val="4275"/>
              </a:lnSpc>
            </a:pPr>
          </a:p>
          <a:p>
            <a:pPr>
              <a:lnSpc>
                <a:spcPts val="4275"/>
              </a:lnSpc>
              <a:spcBef>
                <a:spcPct val="0"/>
              </a:spcBef>
            </a:pPr>
            <a:r>
              <a:rPr lang="en-US" sz="3053">
                <a:solidFill>
                  <a:srgbClr val="000000"/>
                </a:solidFill>
                <a:latin typeface="Canva Sans Bold"/>
              </a:rPr>
              <a:t>... but it still makes a significant difference!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8272" y="453339"/>
            <a:ext cx="3596873" cy="2257038"/>
          </a:xfrm>
          <a:custGeom>
            <a:avLst/>
            <a:gdLst/>
            <a:ahLst/>
            <a:cxnLst/>
            <a:rect r="r" b="b" t="t" l="l"/>
            <a:pathLst>
              <a:path h="2257038" w="3596873">
                <a:moveTo>
                  <a:pt x="0" y="0"/>
                </a:moveTo>
                <a:lnTo>
                  <a:pt x="3596872" y="0"/>
                </a:lnTo>
                <a:lnTo>
                  <a:pt x="3596872" y="2257038"/>
                </a:lnTo>
                <a:lnTo>
                  <a:pt x="0" y="22570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023291" y="2710377"/>
            <a:ext cx="11039819" cy="7359879"/>
          </a:xfrm>
          <a:custGeom>
            <a:avLst/>
            <a:gdLst/>
            <a:ahLst/>
            <a:cxnLst/>
            <a:rect r="r" b="b" t="t" l="l"/>
            <a:pathLst>
              <a:path h="7359879" w="11039819">
                <a:moveTo>
                  <a:pt x="0" y="0"/>
                </a:moveTo>
                <a:lnTo>
                  <a:pt x="11039820" y="0"/>
                </a:lnTo>
                <a:lnTo>
                  <a:pt x="11039820" y="7359879"/>
                </a:lnTo>
                <a:lnTo>
                  <a:pt x="0" y="73598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15144" y="933450"/>
            <a:ext cx="13972856" cy="103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Canva Sans Bold"/>
              </a:rPr>
              <a:t>Recommendations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1710" y="3601425"/>
            <a:ext cx="6861581" cy="4540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75"/>
              </a:lnSpc>
            </a:pPr>
            <a:r>
              <a:rPr lang="en-US" sz="3053">
                <a:solidFill>
                  <a:srgbClr val="000000"/>
                </a:solidFill>
                <a:latin typeface="Canva Sans Bold"/>
              </a:rPr>
              <a:t>If you want to save some money, switch to E10!</a:t>
            </a:r>
          </a:p>
          <a:p>
            <a:pPr>
              <a:lnSpc>
                <a:spcPts val="4275"/>
              </a:lnSpc>
            </a:pPr>
          </a:p>
          <a:p>
            <a:pPr>
              <a:lnSpc>
                <a:spcPts val="4275"/>
              </a:lnSpc>
              <a:spcBef>
                <a:spcPct val="0"/>
              </a:spcBef>
            </a:pPr>
            <a:r>
              <a:rPr lang="en-US" sz="3053">
                <a:solidFill>
                  <a:srgbClr val="000000"/>
                </a:solidFill>
                <a:latin typeface="Canva Sans Bold"/>
              </a:rPr>
              <a:t>...However, to perfect our model and validate the recommendations, we need additional resources.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95890" y="790326"/>
            <a:ext cx="13096220" cy="103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Canva Sans Bold"/>
              </a:rPr>
              <a:t>Thank you for your attention!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163904" y="2585881"/>
            <a:ext cx="6926950" cy="4346661"/>
          </a:xfrm>
          <a:custGeom>
            <a:avLst/>
            <a:gdLst/>
            <a:ahLst/>
            <a:cxnLst/>
            <a:rect r="r" b="b" t="t" l="l"/>
            <a:pathLst>
              <a:path h="4346661" w="6926950">
                <a:moveTo>
                  <a:pt x="0" y="0"/>
                </a:moveTo>
                <a:lnTo>
                  <a:pt x="6926950" y="0"/>
                </a:lnTo>
                <a:lnTo>
                  <a:pt x="6926950" y="4346661"/>
                </a:lnTo>
                <a:lnTo>
                  <a:pt x="0" y="4346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28019" y="2585881"/>
            <a:ext cx="4703572" cy="4346661"/>
          </a:xfrm>
          <a:custGeom>
            <a:avLst/>
            <a:gdLst/>
            <a:ahLst/>
            <a:cxnLst/>
            <a:rect r="r" b="b" t="t" l="l"/>
            <a:pathLst>
              <a:path h="4346661" w="4703572">
                <a:moveTo>
                  <a:pt x="0" y="0"/>
                </a:moveTo>
                <a:lnTo>
                  <a:pt x="4703571" y="0"/>
                </a:lnTo>
                <a:lnTo>
                  <a:pt x="4703571" y="4346661"/>
                </a:lnTo>
                <a:lnTo>
                  <a:pt x="0" y="43466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95890" y="8063157"/>
            <a:ext cx="13096220" cy="103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Canva Sans Bold"/>
              </a:rPr>
              <a:t>...and happy holidays :)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DAF3tG7NkCo</dc:identifier>
  <dcterms:modified xsi:type="dcterms:W3CDTF">2011-08-01T06:04:30Z</dcterms:modified>
  <cp:revision>1</cp:revision>
  <dc:title>Fuel</dc:title>
</cp:coreProperties>
</file>

<file path=docProps/thumbnail.jpeg>
</file>